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7100888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2D1"/>
    <a:srgbClr val="88B2D2"/>
    <a:srgbClr val="41719C"/>
    <a:srgbClr val="A1C4DA"/>
    <a:srgbClr val="BCD6E3"/>
    <a:srgbClr val="86B1D1"/>
    <a:srgbClr val="88B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56" d="100"/>
          <a:sy n="56" d="100"/>
        </p:scale>
        <p:origin x="10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8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35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9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4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49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5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9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0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9018-366F-4EFA-A928-4B277DA5F979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10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B9018-366F-4EFA-A928-4B277DA5F979}" type="datetimeFigureOut">
              <a:rPr kumimoji="1" lang="ja-JP" altLang="en-US" smtClean="0"/>
              <a:t>2019/2/24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B7EA-47EC-41F9-8A2C-01A21C11CD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12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-73722" y="-77525"/>
            <a:ext cx="7016002" cy="7250030"/>
          </a:xfrm>
          <a:prstGeom prst="rect">
            <a:avLst/>
          </a:prstGeom>
          <a:solidFill>
            <a:srgbClr val="A1C4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862" y="2487480"/>
            <a:ext cx="1833121" cy="1830575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-161451" y="7183547"/>
            <a:ext cx="7191460" cy="2236594"/>
            <a:chOff x="0" y="5877218"/>
            <a:chExt cx="6858000" cy="3218277"/>
          </a:xfrm>
        </p:grpSpPr>
        <p:sp>
          <p:nvSpPr>
            <p:cNvPr id="8" name="正方形/長方形 7"/>
            <p:cNvSpPr/>
            <p:nvPr/>
          </p:nvSpPr>
          <p:spPr>
            <a:xfrm>
              <a:off x="0" y="5877218"/>
              <a:ext cx="6858000" cy="3190881"/>
            </a:xfrm>
            <a:prstGeom prst="rect">
              <a:avLst/>
            </a:prstGeom>
            <a:gradFill flip="none" rotWithShape="1">
              <a:gsLst>
                <a:gs pos="0">
                  <a:srgbClr val="86B1D1"/>
                </a:gs>
                <a:gs pos="53000">
                  <a:srgbClr val="A1C4DA"/>
                </a:gs>
                <a:gs pos="100000">
                  <a:srgbClr val="BCD6E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50" t="36378" r="38644"/>
            <a:stretch/>
          </p:blipFill>
          <p:spPr>
            <a:xfrm>
              <a:off x="140045" y="7102955"/>
              <a:ext cx="3888432" cy="19925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548"/>
            <a:stretch/>
          </p:blipFill>
          <p:spPr>
            <a:xfrm>
              <a:off x="3886050" y="5996017"/>
              <a:ext cx="2711302" cy="3072082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7" name="テキスト ボックス 16"/>
          <p:cNvSpPr txBox="1"/>
          <p:nvPr/>
        </p:nvSpPr>
        <p:spPr>
          <a:xfrm>
            <a:off x="2249589" y="8075372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/>
              <a:t>予約受付：月曜日除く</a:t>
            </a:r>
            <a:r>
              <a:rPr kumimoji="1" lang="en-US" altLang="ja-JP" sz="1000" b="1" dirty="0" smtClean="0"/>
              <a:t>18</a:t>
            </a:r>
            <a:r>
              <a:rPr kumimoji="1" lang="ja-JP" altLang="en-US" sz="1000" b="1" dirty="0" smtClean="0"/>
              <a:t>時から</a:t>
            </a:r>
            <a:endParaRPr kumimoji="1" lang="en-US" altLang="ja-JP" sz="1000" b="1" dirty="0" smtClean="0"/>
          </a:p>
          <a:p>
            <a:r>
              <a:rPr kumimoji="1" lang="en-US" altLang="ja-JP" sz="1000" b="1" dirty="0" smtClean="0"/>
              <a:t>※</a:t>
            </a:r>
            <a:r>
              <a:rPr kumimoji="1" lang="ja-JP" altLang="en-US" sz="1000" b="1" dirty="0" smtClean="0"/>
              <a:t>店舗開店時間は</a:t>
            </a:r>
            <a:r>
              <a:rPr kumimoji="1" lang="en-US" altLang="ja-JP" sz="1000" b="1" dirty="0" smtClean="0"/>
              <a:t>19</a:t>
            </a:r>
            <a:r>
              <a:rPr kumimoji="1" lang="ja-JP" altLang="en-US" sz="1000" b="1" dirty="0" smtClean="0"/>
              <a:t>時です。</a:t>
            </a:r>
            <a:endParaRPr kumimoji="1" lang="ja-JP" altLang="en-US" sz="10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8889035" y="1633088"/>
            <a:ext cx="7029400" cy="956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bg1"/>
                </a:solidFill>
              </a:rPr>
              <a:t>池戸裕太カルテット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38057" y="4335009"/>
            <a:ext cx="33231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/>
              <a:t>日</a:t>
            </a:r>
            <a:r>
              <a:rPr lang="ja-JP" altLang="en-US" sz="1400" b="1" dirty="0" smtClean="0"/>
              <a:t>野林晋（ひのばやしすすむ）サックス</a:t>
            </a:r>
            <a:endParaRPr lang="en-US" altLang="ja-JP" sz="1400" b="1" dirty="0" smtClean="0"/>
          </a:p>
          <a:p>
            <a:r>
              <a:rPr lang="ja-JP" altLang="en-US" sz="1400" b="1" dirty="0"/>
              <a:t>高校</a:t>
            </a:r>
            <a:r>
              <a:rPr lang="ja-JP" altLang="en-US" sz="1400" b="1" dirty="0" smtClean="0"/>
              <a:t>時代よりサックスを開始。大学時代はビッグバンドサークルへ所属。卒業後テナーサックスへ転向し様々なコンボ、ビッグバンドなどへ参加。並行してアレンジャーとしても</a:t>
            </a:r>
            <a:r>
              <a:rPr lang="en-US" altLang="ja-JP" sz="1400" b="1" dirty="0" smtClean="0"/>
              <a:t>Jazz</a:t>
            </a:r>
            <a:r>
              <a:rPr lang="ja-JP" altLang="en-US" sz="1400" b="1" dirty="0" smtClean="0"/>
              <a:t>　</a:t>
            </a:r>
            <a:r>
              <a:rPr lang="en-US" altLang="ja-JP" sz="1400" b="1" dirty="0" smtClean="0"/>
              <a:t>Vocalist</a:t>
            </a:r>
            <a:r>
              <a:rPr lang="ja-JP" altLang="en-US" sz="1400" b="1" dirty="0" smtClean="0"/>
              <a:t>水上</a:t>
            </a:r>
            <a:r>
              <a:rPr lang="ja-JP" altLang="en-US" sz="1400" b="1" dirty="0" err="1" smtClean="0"/>
              <a:t>まり</a:t>
            </a:r>
            <a:r>
              <a:rPr lang="ja-JP" altLang="en-US" sz="1400" b="1" dirty="0" smtClean="0"/>
              <a:t>、足立直子、出口雅之氏の</a:t>
            </a:r>
            <a:r>
              <a:rPr lang="en-US" altLang="ja-JP" sz="1400" b="1" dirty="0" smtClean="0"/>
              <a:t>Jazz</a:t>
            </a:r>
            <a:r>
              <a:rPr lang="ja-JP" altLang="en-US" sz="1400" b="1" dirty="0" smtClean="0"/>
              <a:t>アルバムなどにもアレンジを提供。２０１１年より自らの原点となるフュージョンミュージックを</a:t>
            </a:r>
            <a:r>
              <a:rPr lang="ja-JP" altLang="en-US" sz="1400" b="1" dirty="0"/>
              <a:t>演奏</a:t>
            </a:r>
            <a:r>
              <a:rPr lang="ja-JP" altLang="en-US" sz="1400" b="1" dirty="0" smtClean="0"/>
              <a:t>するリーダーバンド「</a:t>
            </a:r>
            <a:r>
              <a:rPr lang="en-US" altLang="ja-JP" sz="1400" b="1" dirty="0" smtClean="0"/>
              <a:t>NF</a:t>
            </a:r>
            <a:r>
              <a:rPr lang="ja-JP" altLang="en-US" sz="1400" b="1" dirty="0" smtClean="0"/>
              <a:t>４」を立ち上げ２枚の</a:t>
            </a:r>
            <a:r>
              <a:rPr lang="en-US" altLang="ja-JP" sz="1400" b="1" dirty="0" smtClean="0"/>
              <a:t>CD</a:t>
            </a:r>
            <a:r>
              <a:rPr lang="ja-JP" altLang="en-US" sz="1400" b="1" dirty="0" smtClean="0"/>
              <a:t>を発売、日本全国でライブを行い好評を博す。</a:t>
            </a:r>
            <a:endParaRPr lang="en-US" altLang="ja-JP" sz="1400" b="1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38185" y="3541127"/>
            <a:ext cx="342532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吉澤洋治　（よしざわようじ）　ギター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ギタリスト、作編曲家、ゴダイゴのギタリスト、ベーシスト。１９７６年、スタンケントンの楽団の編曲、ジーン・ローランド</a:t>
            </a:r>
            <a:r>
              <a:rPr lang="en-US" altLang="ja-JP" sz="1400" b="1" dirty="0" smtClean="0"/>
              <a:t>(</a:t>
            </a:r>
            <a:r>
              <a:rPr lang="en-US" altLang="ja-JP" sz="1400" b="1" dirty="0" err="1" smtClean="0"/>
              <a:t>tp</a:t>
            </a:r>
            <a:r>
              <a:rPr lang="ja-JP" altLang="en-US" sz="1400" b="1" dirty="0" smtClean="0"/>
              <a:t>・</a:t>
            </a:r>
            <a:r>
              <a:rPr lang="en-US" altLang="ja-JP" sz="1400" b="1" dirty="0" smtClean="0"/>
              <a:t>s)</a:t>
            </a:r>
            <a:r>
              <a:rPr lang="ja-JP" altLang="en-US" sz="1400" b="1" dirty="0" smtClean="0"/>
              <a:t>氏のカルテットに参加し、ジャズ奏者として初舞台を踏む。同時期にジョー・ピューマ</a:t>
            </a:r>
            <a:r>
              <a:rPr lang="en-US" altLang="ja-JP" sz="1400" b="1" dirty="0" smtClean="0"/>
              <a:t>(g)</a:t>
            </a:r>
            <a:r>
              <a:rPr lang="ja-JP" altLang="en-US" sz="1400" b="1" dirty="0" err="1" smtClean="0"/>
              <a:t>、</a:t>
            </a:r>
            <a:r>
              <a:rPr lang="ja-JP" altLang="en-US" sz="1400" b="1" dirty="0" smtClean="0"/>
              <a:t>チャック・ウェイン</a:t>
            </a:r>
            <a:r>
              <a:rPr lang="en-US" altLang="ja-JP" sz="1400" b="1" dirty="0" smtClean="0"/>
              <a:t>(g)</a:t>
            </a:r>
            <a:r>
              <a:rPr lang="ja-JP" altLang="en-US" sz="1400" b="1" dirty="0" err="1" smtClean="0"/>
              <a:t>、</a:t>
            </a:r>
            <a:r>
              <a:rPr lang="ja-JP" altLang="en-US" sz="1400" b="1" dirty="0" smtClean="0"/>
              <a:t>アル・ヘイグ</a:t>
            </a:r>
            <a:r>
              <a:rPr lang="en-US" altLang="ja-JP" sz="1400" b="1" dirty="0" smtClean="0"/>
              <a:t>(p)</a:t>
            </a:r>
            <a:r>
              <a:rPr lang="ja-JP" altLang="en-US" sz="1400" b="1" dirty="0" smtClean="0"/>
              <a:t>エリス・ラーキンズ</a:t>
            </a:r>
            <a:r>
              <a:rPr lang="en-US" altLang="ja-JP" sz="1400" b="1" dirty="0" smtClean="0"/>
              <a:t>(p)</a:t>
            </a:r>
            <a:r>
              <a:rPr lang="ja-JP" altLang="en-US" sz="1400" b="1" dirty="0" err="1" smtClean="0"/>
              <a:t>らに</a:t>
            </a:r>
            <a:r>
              <a:rPr lang="ja-JP" altLang="en-US" sz="1400" b="1" dirty="0" smtClean="0"/>
              <a:t>学ぶ。１９８０年、ミュージカル</a:t>
            </a:r>
            <a:r>
              <a:rPr lang="en-US" altLang="ja-JP" sz="1400" b="1" dirty="0" smtClean="0"/>
              <a:t>HAIR</a:t>
            </a:r>
            <a:r>
              <a:rPr lang="ja-JP" altLang="en-US" sz="1400" b="1" dirty="0" smtClean="0"/>
              <a:t>でギターを担当後、ゴダイゴに参加。ゴダイゴの活動と並行し、自身のジャズユニットで活動。また、ポールジャクソン（</a:t>
            </a:r>
            <a:r>
              <a:rPr lang="ja-JP" altLang="en-US" sz="1400" b="1" dirty="0" err="1" smtClean="0"/>
              <a:t>ｂ</a:t>
            </a:r>
            <a:r>
              <a:rPr lang="ja-JP" altLang="en-US" sz="1400" b="1" dirty="0" smtClean="0"/>
              <a:t>、ハービーハンコックのヘッドハンターズ）のバンドなどに参加。現在はゴダイゴのメンバーとして活動する傍ら、ソロ・アーティストとしての制作、および現代クラシック音楽からコンピューターを活用した実験的音楽まで取り組んでいる。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3776" y="7848442"/>
            <a:ext cx="2531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０４２</a:t>
            </a:r>
            <a:r>
              <a:rPr lang="en-US" altLang="ja-JP" sz="2000" b="1" dirty="0" smtClean="0"/>
              <a:t>―</a:t>
            </a:r>
            <a:r>
              <a:rPr lang="ja-JP" altLang="en-US" sz="2000" b="1" dirty="0" smtClean="0"/>
              <a:t>８５０</a:t>
            </a:r>
            <a:r>
              <a:rPr lang="en-US" altLang="ja-JP" sz="2000" b="1" dirty="0" err="1" smtClean="0"/>
              <a:t>―</a:t>
            </a:r>
            <a:r>
              <a:rPr lang="ja-JP" altLang="en-US" sz="2000" b="1" dirty="0" smtClean="0"/>
              <a:t>９３７８</a:t>
            </a:r>
            <a:endParaRPr lang="en-US" altLang="ja-JP" sz="2000" b="1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150" y="7192494"/>
            <a:ext cx="2007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Music</a:t>
            </a:r>
            <a:r>
              <a:rPr lang="ja-JP" altLang="en-US" sz="1600" dirty="0" smtClean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en-US" altLang="ja-JP" sz="1600" dirty="0" smtClean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Charge</a:t>
            </a:r>
          </a:p>
          <a:p>
            <a:r>
              <a:rPr lang="en-US" altLang="ja-JP" sz="1600" dirty="0" smtClean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Table</a:t>
            </a:r>
            <a:r>
              <a:rPr lang="ja-JP" altLang="en-US" sz="1600" dirty="0" smtClean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en-US" altLang="ja-JP" sz="1600" dirty="0" smtClean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Charge</a:t>
            </a:r>
            <a:r>
              <a:rPr lang="ja-JP" altLang="en-US" sz="1600" dirty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bg1"/>
                </a:solidFill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　　　　　　　　　</a:t>
            </a:r>
            <a:endParaRPr lang="en-US" altLang="ja-JP" sz="1600" dirty="0" smtClean="0">
              <a:solidFill>
                <a:schemeClr val="bg1"/>
              </a:solidFill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0" y="7687451"/>
            <a:ext cx="2032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Arial Black" panose="020B0A04020102020204" pitchFamily="34" charset="0"/>
                <a:ea typeface="HGP創英角ｺﾞｼｯｸUB" panose="020B0900000000000000" pitchFamily="50" charset="-128"/>
              </a:rPr>
              <a:t>ご予約・お問い合わせ</a:t>
            </a:r>
            <a:endParaRPr lang="en-US" altLang="ja-JP" sz="1600" dirty="0" smtClean="0">
              <a:latin typeface="Arial Black" panose="020B0A04020102020204" pitchFamily="34" charset="0"/>
              <a:ea typeface="HGP創英角ｺﾞｼｯｸUB" panose="020B09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29017" y="7592647"/>
            <a:ext cx="1905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19:30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スタート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74163" y="7210397"/>
            <a:ext cx="1150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４</a:t>
            </a:r>
            <a:r>
              <a:rPr lang="ja-JP" altLang="en-US" b="1" dirty="0"/>
              <a:t>０</a:t>
            </a:r>
            <a:r>
              <a:rPr lang="ja-JP" altLang="en-US" b="1" dirty="0" smtClean="0"/>
              <a:t>００円</a:t>
            </a:r>
            <a:endParaRPr lang="en-US" altLang="ja-JP" b="1" dirty="0" smtClean="0"/>
          </a:p>
          <a:p>
            <a:r>
              <a:rPr kumimoji="1" lang="ja-JP" altLang="en-US" b="1" dirty="0" smtClean="0"/>
              <a:t>　５００円</a:t>
            </a:r>
            <a:r>
              <a:rPr kumimoji="1" lang="ja-JP" altLang="en-US" dirty="0">
                <a:solidFill>
                  <a:schemeClr val="bg2"/>
                </a:solidFill>
              </a:rPr>
              <a:t>　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77641" y="1209159"/>
            <a:ext cx="3114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三浦トオル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(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b)</a:t>
            </a:r>
            <a:r>
              <a:rPr lang="ja-JP" altLang="en-US" sz="2000" dirty="0" smtClean="0">
                <a:solidFill>
                  <a:srgbClr val="FF0000"/>
                </a:solidFill>
              </a:rPr>
              <a:t>　</a:t>
            </a:r>
            <a:endParaRPr lang="en-US" altLang="ja-JP" sz="2000" dirty="0" smtClean="0">
              <a:solidFill>
                <a:srgbClr val="FF00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753699" y="7450773"/>
            <a:ext cx="2884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2"/>
                </a:solidFill>
              </a:rPr>
              <a:t>武藤勇樹</a:t>
            </a:r>
            <a:r>
              <a:rPr lang="en-US" altLang="ja-JP" sz="2000" b="1" dirty="0" smtClean="0">
                <a:solidFill>
                  <a:schemeClr val="bg2"/>
                </a:solidFill>
              </a:rPr>
              <a:t>(pf)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828961" y="4054542"/>
            <a:ext cx="2912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2"/>
                </a:solidFill>
              </a:rPr>
              <a:t>トモぴょん</a:t>
            </a:r>
            <a:r>
              <a:rPr lang="en-US" altLang="ja-JP" sz="2000" b="1" dirty="0" smtClean="0">
                <a:solidFill>
                  <a:schemeClr val="bg2"/>
                </a:solidFill>
              </a:rPr>
              <a:t>(</a:t>
            </a:r>
            <a:r>
              <a:rPr lang="en-US" altLang="ja-JP" sz="2000" b="1" dirty="0" err="1" smtClean="0">
                <a:solidFill>
                  <a:schemeClr val="bg2"/>
                </a:solidFill>
              </a:rPr>
              <a:t>tp</a:t>
            </a:r>
            <a:r>
              <a:rPr lang="en-US" altLang="ja-JP" sz="2000" b="1" dirty="0" smtClean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12929211" y="5192009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chemeClr val="bg2"/>
                </a:solidFill>
              </a:rPr>
              <a:t>佐藤忍</a:t>
            </a:r>
            <a:r>
              <a:rPr lang="en-US" altLang="ja-JP" b="1" dirty="0" smtClean="0">
                <a:solidFill>
                  <a:schemeClr val="bg2"/>
                </a:solidFill>
              </a:rPr>
              <a:t>(b)</a:t>
            </a:r>
            <a:endParaRPr lang="en-US" altLang="ja-JP" b="1" dirty="0">
              <a:solidFill>
                <a:schemeClr val="bg2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27493" y="59460"/>
            <a:ext cx="9207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i="1" dirty="0">
                <a:solidFill>
                  <a:srgbClr val="FF0000"/>
                </a:solidFill>
              </a:rPr>
              <a:t>　</a:t>
            </a:r>
            <a:r>
              <a:rPr lang="ja-JP" altLang="en-US" sz="4000" b="1" i="1" dirty="0" smtClean="0">
                <a:solidFill>
                  <a:srgbClr val="FF0000"/>
                </a:solidFill>
              </a:rPr>
              <a:t>　</a:t>
            </a:r>
            <a:r>
              <a:rPr lang="ja-JP" altLang="en-US" sz="5400" b="1" i="1" dirty="0" smtClean="0">
                <a:solidFill>
                  <a:srgbClr val="FF0000"/>
                </a:solidFill>
              </a:rPr>
              <a:t>吉澤洋治トリオ</a:t>
            </a:r>
            <a:r>
              <a:rPr lang="ja-JP" altLang="en-US" sz="4000" b="1" i="1" dirty="0" smtClean="0">
                <a:solidFill>
                  <a:srgbClr val="FF0000"/>
                </a:solidFill>
              </a:rPr>
              <a:t>　</a:t>
            </a:r>
            <a:endParaRPr lang="en-US" altLang="ja-JP" sz="4000" b="1" i="1" dirty="0" smtClean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45314" y="7193569"/>
            <a:ext cx="3048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３月２７日（</a:t>
            </a:r>
            <a:r>
              <a:rPr lang="ja-JP" altLang="en-US" sz="2800" b="1" dirty="0">
                <a:solidFill>
                  <a:srgbClr val="FF0000"/>
                </a:solidFill>
              </a:rPr>
              <a:t>水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）</a:t>
            </a:r>
            <a:endParaRPr lang="en-US" altLang="ja-JP" sz="2800" b="1" dirty="0" smtClean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07" y="1350675"/>
            <a:ext cx="2241354" cy="2241354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701816" y="984485"/>
            <a:ext cx="2644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吉澤洋治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(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ｇ</a:t>
            </a:r>
            <a:r>
              <a:rPr lang="ja-JP" altLang="en-US" sz="2000" b="1" dirty="0">
                <a:solidFill>
                  <a:srgbClr val="FF0000"/>
                </a:solidFill>
              </a:rPr>
              <a:t>ｔ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812567" y="2159891"/>
            <a:ext cx="2632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日野林晋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(</a:t>
            </a:r>
            <a:r>
              <a:rPr lang="en-US" altLang="ja-JP" sz="2000" b="1" dirty="0">
                <a:solidFill>
                  <a:srgbClr val="FF0000"/>
                </a:solidFill>
              </a:rPr>
              <a:t>sax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544" y="1580681"/>
            <a:ext cx="1973882" cy="222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22117</TotalTime>
  <Words>114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>RECRUIT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中島　のぞみ</dc:creator>
  <cp:lastModifiedBy>osamu</cp:lastModifiedBy>
  <cp:revision>245</cp:revision>
  <cp:lastPrinted>2017-08-19T06:40:53Z</cp:lastPrinted>
  <dcterms:created xsi:type="dcterms:W3CDTF">2016-10-19T08:19:49Z</dcterms:created>
  <dcterms:modified xsi:type="dcterms:W3CDTF">2019-02-24T05:00:43Z</dcterms:modified>
</cp:coreProperties>
</file>